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273" autoAdjust="0"/>
  </p:normalViewPr>
  <p:slideViewPr>
    <p:cSldViewPr snapToGrid="0">
      <p:cViewPr varScale="1">
        <p:scale>
          <a:sx n="44" d="100"/>
          <a:sy n="44" d="100"/>
        </p:scale>
        <p:origin x="2076" y="66"/>
      </p:cViewPr>
      <p:guideLst/>
    </p:cSldViewPr>
  </p:slideViewPr>
  <p:notesTextViewPr>
    <p:cViewPr>
      <p:scale>
        <a:sx n="75" d="100"/>
        <a:sy n="75" d="100"/>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81318"/>
          </a:xfrm>
          <a:prstGeom prst="rect">
            <a:avLst/>
          </a:prstGeom>
        </p:spPr>
        <p:txBody>
          <a:bodyPr vert="horz" lIns="91440" tIns="45720" rIns="91440" bIns="45720" rtlCol="0"/>
          <a:lstStyle>
            <a:lvl1pPr algn="l">
              <a:defRPr sz="1200"/>
            </a:lvl1pPr>
          </a:lstStyle>
          <a:p>
            <a:r>
              <a:rPr lang="en-US" sz="1600" dirty="0" smtClean="0">
                <a:latin typeface="Arial Rounded MT Bold" panose="020F0704030504030204" pitchFamily="34" charset="0"/>
              </a:rPr>
              <a:t>The high cost of </a:t>
            </a:r>
            <a:r>
              <a:rPr lang="en-US" sz="3600" dirty="0" smtClean="0">
                <a:latin typeface="Chiller" panose="04020404031007020602" pitchFamily="82" charset="0"/>
              </a:rPr>
              <a:t>SIN</a:t>
            </a:r>
            <a:endParaRPr lang="en-US" sz="3600" dirty="0">
              <a:latin typeface="Chiller" panose="04020404031007020602" pitchFamily="82"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December 6, 2015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a:t>
            </a:r>
            <a:r>
              <a:rPr lang="en-US" dirty="0" smtClean="0"/>
              <a:t>oundteaching.org</a:t>
            </a:r>
            <a:endParaRPr lang="en-US" dirty="0"/>
          </a:p>
        </p:txBody>
      </p:sp>
    </p:spTree>
    <p:extLst>
      <p:ext uri="{BB962C8B-B14F-4D97-AF65-F5344CB8AC3E}">
        <p14:creationId xmlns:p14="http://schemas.microsoft.com/office/powerpoint/2010/main" val="605981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4C7DF6-FCCC-4632-8226-E73CBC6FA1C5}" type="datetimeFigureOut">
              <a:rPr lang="en-US" smtClean="0"/>
              <a:t>12/4/2015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8C24C4-6799-4916-862F-090AA216D1DD}" type="slidenum">
              <a:rPr lang="en-US" smtClean="0"/>
              <a:t>‹#›</a:t>
            </a:fld>
            <a:endParaRPr lang="en-US"/>
          </a:p>
        </p:txBody>
      </p:sp>
    </p:spTree>
    <p:extLst>
      <p:ext uri="{BB962C8B-B14F-4D97-AF65-F5344CB8AC3E}">
        <p14:creationId xmlns:p14="http://schemas.microsoft.com/office/powerpoint/2010/main" val="1910466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story of Samson, judge of Israel</a:t>
            </a:r>
            <a:r>
              <a:rPr lang="en-US" b="1" baseline="0" dirty="0" smtClean="0"/>
              <a:t> contained in Judges 13-16</a:t>
            </a:r>
          </a:p>
          <a:p>
            <a:pPr marL="628650" lvl="1" indent="-171450">
              <a:buFont typeface="Arial" panose="020B0604020202020204" pitchFamily="34" charset="0"/>
              <a:buChar char="•"/>
            </a:pPr>
            <a:r>
              <a:rPr lang="en-US" baseline="0" dirty="0" smtClean="0"/>
              <a:t>Israel punished by God for sin, delivered to Philistines for 40 years </a:t>
            </a:r>
            <a:r>
              <a:rPr lang="en-US" b="1" baseline="0" dirty="0" smtClean="0"/>
              <a:t>(13:1)</a:t>
            </a:r>
          </a:p>
          <a:p>
            <a:pPr marL="628650" lvl="1" indent="-171450">
              <a:buFont typeface="Arial" panose="020B0604020202020204" pitchFamily="34" charset="0"/>
              <a:buChar char="•"/>
            </a:pPr>
            <a:r>
              <a:rPr lang="en-US" baseline="0" dirty="0" smtClean="0"/>
              <a:t>Nazarite to God from womb (No razor on head, no win, no unclean food) </a:t>
            </a:r>
            <a:r>
              <a:rPr lang="en-US" b="1" baseline="0" dirty="0" smtClean="0"/>
              <a:t>(13:3-5)</a:t>
            </a:r>
          </a:p>
          <a:p>
            <a:pPr marL="628650" lvl="1" indent="-171450">
              <a:buFont typeface="Arial" panose="020B0604020202020204" pitchFamily="34" charset="0"/>
              <a:buChar char="•"/>
            </a:pPr>
            <a:r>
              <a:rPr lang="en-US" baseline="0" dirty="0" smtClean="0"/>
              <a:t>Deliver Israel from hands of the Philistines </a:t>
            </a:r>
            <a:r>
              <a:rPr lang="en-US" b="1" baseline="0" dirty="0" smtClean="0"/>
              <a:t>(13:5)</a:t>
            </a:r>
          </a:p>
          <a:p>
            <a:pPr marL="628650" lvl="1" indent="-171450">
              <a:buFont typeface="Arial" panose="020B0604020202020204" pitchFamily="34" charset="0"/>
              <a:buChar char="•"/>
            </a:pPr>
            <a:r>
              <a:rPr lang="en-US" baseline="0" dirty="0" smtClean="0"/>
              <a:t>Great feats of valor in defeating the Philistines </a:t>
            </a:r>
            <a:r>
              <a:rPr lang="en-US" b="1" baseline="0" dirty="0" smtClean="0"/>
              <a:t>(14 &amp; 15)</a:t>
            </a:r>
          </a:p>
          <a:p>
            <a:pPr marL="628650" lvl="1" indent="-171450">
              <a:buFont typeface="Arial" panose="020B0604020202020204" pitchFamily="34" charset="0"/>
              <a:buChar char="•"/>
            </a:pPr>
            <a:r>
              <a:rPr lang="en-US" baseline="0" dirty="0" smtClean="0"/>
              <a:t>Relationship with Delilah (a Philistine harlot and spy)</a:t>
            </a:r>
            <a:r>
              <a:rPr lang="en-US" b="1" baseline="0" dirty="0" smtClean="0"/>
              <a:t> (16)</a:t>
            </a:r>
          </a:p>
          <a:p>
            <a:pPr marL="628650" lvl="1" indent="-171450">
              <a:buFont typeface="Arial" panose="020B0604020202020204" pitchFamily="34" charset="0"/>
              <a:buChar char="•"/>
            </a:pPr>
            <a:r>
              <a:rPr lang="en-US" baseline="0" dirty="0" smtClean="0"/>
              <a:t>Because of sin, the Lord departed from him </a:t>
            </a:r>
            <a:r>
              <a:rPr lang="en-US" b="1" baseline="0" dirty="0" smtClean="0"/>
              <a:t>(16:20-21)</a:t>
            </a:r>
          </a:p>
          <a:p>
            <a:pPr marL="628650" lvl="1" indent="-171450">
              <a:buFont typeface="Arial" panose="020B0604020202020204" pitchFamily="34" charset="0"/>
              <a:buChar char="•"/>
            </a:pPr>
            <a:endParaRPr lang="en-US" b="1" baseline="0" dirty="0" smtClean="0"/>
          </a:p>
          <a:p>
            <a:pPr marL="0" lvl="0" indent="0">
              <a:buFont typeface="Arial" panose="020B0604020202020204" pitchFamily="34" charset="0"/>
              <a:buNone/>
            </a:pPr>
            <a:r>
              <a:rPr lang="en-US" b="1" baseline="0" dirty="0" smtClean="0"/>
              <a:t>(Note:  Sin is ALWAYS the reason for separation from God!  (Isaiah 59:1-2), </a:t>
            </a:r>
            <a:r>
              <a:rPr lang="en-US" b="0" i="1" baseline="0" dirty="0" smtClean="0"/>
              <a:t>“Behold, the Lord's hand is not shortened, that it cannot save; nor His ear heavy, that it cannot hear.  </a:t>
            </a:r>
            <a:r>
              <a:rPr lang="en-US" b="0" i="1" baseline="30000" dirty="0" smtClean="0"/>
              <a:t>2</a:t>
            </a:r>
            <a:r>
              <a:rPr lang="en-US" b="0" i="1" baseline="0" dirty="0" smtClean="0"/>
              <a:t> But your iniquities have separated you from your God; and your sins have hidden His face from you, so that He will not hear.”</a:t>
            </a:r>
            <a:r>
              <a:rPr lang="en-US" b="1" i="0" baseline="0" dirty="0" smtClean="0"/>
              <a:t>)</a:t>
            </a:r>
          </a:p>
          <a:p>
            <a:pPr marL="628650" lvl="1" indent="-171450">
              <a:buFont typeface="Arial" panose="020B0604020202020204" pitchFamily="34" charset="0"/>
              <a:buChar char="•"/>
            </a:pPr>
            <a:endParaRPr lang="en-US" b="1" baseline="0" dirty="0" smtClean="0"/>
          </a:p>
          <a:p>
            <a:pPr marL="628650" lvl="1" indent="-171450">
              <a:buFont typeface="Arial" panose="020B0604020202020204" pitchFamily="34" charset="0"/>
              <a:buChar char="•"/>
            </a:pPr>
            <a:r>
              <a:rPr lang="en-US" b="1" baseline="0" dirty="0" smtClean="0"/>
              <a:t>HIGH COST:  </a:t>
            </a:r>
            <a:r>
              <a:rPr lang="en-US" baseline="0" dirty="0" smtClean="0"/>
              <a:t>Was imprisoned and blinded by Philistines, but destroyed them when God returned to him </a:t>
            </a:r>
            <a:r>
              <a:rPr lang="en-US" b="1" baseline="0" dirty="0" smtClean="0"/>
              <a:t>(16:28-30)</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68C24C4-6799-4916-862F-090AA216D1DD}" type="slidenum">
              <a:rPr lang="en-US" smtClean="0"/>
              <a:t>1</a:t>
            </a:fld>
            <a:endParaRPr lang="en-US"/>
          </a:p>
        </p:txBody>
      </p:sp>
    </p:spTree>
    <p:extLst>
      <p:ext uri="{BB962C8B-B14F-4D97-AF65-F5344CB8AC3E}">
        <p14:creationId xmlns:p14="http://schemas.microsoft.com/office/powerpoint/2010/main" val="151429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(Hebrews</a:t>
            </a:r>
            <a:r>
              <a:rPr lang="en-US" b="1" baseline="0" dirty="0" smtClean="0"/>
              <a:t> 11:25), (Moses Choice), </a:t>
            </a:r>
            <a:r>
              <a:rPr lang="en-US" b="0" i="1" baseline="0" dirty="0" smtClean="0"/>
              <a:t>“choosing rather to suffer affliction with the people of God than to enjoy </a:t>
            </a:r>
            <a:r>
              <a:rPr lang="en-US" b="0" i="1" u="sng" baseline="0" dirty="0" smtClean="0"/>
              <a:t>the passing pleasures of sin</a:t>
            </a:r>
            <a:r>
              <a:rPr lang="en-US" b="0" i="1" baseline="0" dirty="0" smtClean="0"/>
              <a:t>.”</a:t>
            </a:r>
          </a:p>
          <a:p>
            <a:endParaRPr lang="en-US" b="0" i="1" baseline="0" dirty="0" smtClean="0"/>
          </a:p>
          <a:p>
            <a:r>
              <a:rPr lang="en-US" b="1" i="0" baseline="0" dirty="0" smtClean="0"/>
              <a:t>(2 Peter 2:17-19), (Promises of False teachers), </a:t>
            </a:r>
            <a:r>
              <a:rPr lang="en-US" b="0" i="1" baseline="0" dirty="0" smtClean="0"/>
              <a:t>“These are wells without water, clouds carried by a tempest, for whom is reserved the blackness of darkness forever.  </a:t>
            </a:r>
            <a:r>
              <a:rPr lang="en-US" b="0" i="1" baseline="30000" dirty="0" smtClean="0"/>
              <a:t>18</a:t>
            </a:r>
            <a:r>
              <a:rPr lang="en-US" b="0" i="1" baseline="0" dirty="0" smtClean="0"/>
              <a:t> For when they speak great swelling words of emptiness, they allure through the lusts of the flesh, through lewdness, the ones who have actually escaped from those who live in error. </a:t>
            </a:r>
            <a:r>
              <a:rPr lang="en-US" b="0" i="1" baseline="30000" dirty="0" smtClean="0"/>
              <a:t>19</a:t>
            </a:r>
            <a:r>
              <a:rPr lang="en-US" b="0" i="1" baseline="0" dirty="0" smtClean="0"/>
              <a:t> </a:t>
            </a:r>
            <a:r>
              <a:rPr lang="en-US" b="0" i="1" u="sng" baseline="0" dirty="0" smtClean="0"/>
              <a:t>While they promise them liberty, they themselves are slaves of corruption; for by whom a person is overcome, by him also he is brought into bondage</a:t>
            </a:r>
            <a:r>
              <a:rPr lang="en-US" b="0" i="1" baseline="0" dirty="0" smtClean="0"/>
              <a:t>.”</a:t>
            </a:r>
          </a:p>
          <a:p>
            <a:endParaRPr lang="en-US" b="0" i="1" baseline="0" dirty="0" smtClean="0"/>
          </a:p>
          <a:p>
            <a:r>
              <a:rPr lang="en-US" b="1" i="0" baseline="0" dirty="0" smtClean="0"/>
              <a:t>This can be seen in Samson’s life…</a:t>
            </a:r>
            <a:endParaRPr lang="en-US" b="1" i="0" dirty="0"/>
          </a:p>
        </p:txBody>
      </p:sp>
      <p:sp>
        <p:nvSpPr>
          <p:cNvPr id="4" name="Slide Number Placeholder 3"/>
          <p:cNvSpPr>
            <a:spLocks noGrp="1"/>
          </p:cNvSpPr>
          <p:nvPr>
            <p:ph type="sldNum" sz="quarter" idx="10"/>
          </p:nvPr>
        </p:nvSpPr>
        <p:spPr/>
        <p:txBody>
          <a:bodyPr/>
          <a:lstStyle/>
          <a:p>
            <a:fld id="{468C24C4-6799-4916-862F-090AA216D1DD}" type="slidenum">
              <a:rPr lang="en-US" smtClean="0"/>
              <a:t>2</a:t>
            </a:fld>
            <a:endParaRPr lang="en-US"/>
          </a:p>
        </p:txBody>
      </p:sp>
    </p:spTree>
    <p:extLst>
      <p:ext uri="{BB962C8B-B14F-4D97-AF65-F5344CB8AC3E}">
        <p14:creationId xmlns:p14="http://schemas.microsoft.com/office/powerpoint/2010/main" val="396545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Samson’s will was finally broken down by the constant</a:t>
            </a:r>
            <a:r>
              <a:rPr lang="en-US" b="1" baseline="0" dirty="0" smtClean="0"/>
              <a:t> enticements of Delilah (Judges 16:15-17), READ</a:t>
            </a:r>
          </a:p>
          <a:p>
            <a:pPr marL="628650" lvl="1" indent="-171450">
              <a:buFont typeface="Arial" panose="020B0604020202020204" pitchFamily="34" charset="0"/>
              <a:buChar char="•"/>
            </a:pPr>
            <a:r>
              <a:rPr lang="en-US" b="0" baseline="0" dirty="0" smtClean="0"/>
              <a:t>Beware the enticements of sinners </a:t>
            </a:r>
            <a:r>
              <a:rPr lang="en-US" b="1" baseline="0" dirty="0" smtClean="0"/>
              <a:t>(Proverbs 1:10-16) READ</a:t>
            </a:r>
          </a:p>
          <a:p>
            <a:pPr marL="628650" lvl="1" indent="-171450">
              <a:buFont typeface="Arial" panose="020B0604020202020204" pitchFamily="34" charset="0"/>
              <a:buChar char="•"/>
            </a:pPr>
            <a:endParaRPr lang="en-US" b="1" baseline="0" dirty="0" smtClean="0"/>
          </a:p>
          <a:p>
            <a:pPr marL="0" lvl="0" indent="0">
              <a:buFont typeface="Arial" panose="020B0604020202020204" pitchFamily="34" charset="0"/>
              <a:buNone/>
            </a:pPr>
            <a:r>
              <a:rPr lang="en-US" b="1" baseline="0" dirty="0" smtClean="0"/>
              <a:t>Sin, left to fester, always leads to more evil!</a:t>
            </a:r>
          </a:p>
          <a:p>
            <a:pPr marL="0" lvl="0" indent="0">
              <a:buFont typeface="Arial" panose="020B0604020202020204" pitchFamily="34" charset="0"/>
              <a:buNone/>
            </a:pPr>
            <a:endParaRPr lang="en-US" b="1" baseline="0" dirty="0" smtClean="0"/>
          </a:p>
          <a:p>
            <a:pPr marL="0" lvl="0" indent="0">
              <a:buFont typeface="Arial" panose="020B0604020202020204" pitchFamily="34" charset="0"/>
              <a:buNone/>
            </a:pPr>
            <a:r>
              <a:rPr lang="en-US" b="1" baseline="0" dirty="0" smtClean="0"/>
              <a:t>(2 Timothy 3:13), </a:t>
            </a:r>
            <a:r>
              <a:rPr lang="en-US" b="0" baseline="0" dirty="0" smtClean="0"/>
              <a:t>“But evil men and impostors will grow worse and worse, deceiving and being deceived.”</a:t>
            </a:r>
          </a:p>
          <a:p>
            <a:pPr marL="0" lvl="0" indent="0">
              <a:buFont typeface="Arial" panose="020B0604020202020204" pitchFamily="34" charset="0"/>
              <a:buNone/>
            </a:pPr>
            <a:endParaRPr lang="en-US" b="0" baseline="0" dirty="0" smtClean="0"/>
          </a:p>
          <a:p>
            <a:pPr marL="0" lvl="0" indent="0">
              <a:buFont typeface="Arial" panose="020B0604020202020204" pitchFamily="34" charset="0"/>
              <a:buNone/>
            </a:pPr>
            <a:r>
              <a:rPr lang="en-US" b="1" baseline="0" dirty="0" smtClean="0"/>
              <a:t>(Hebrews 6:4-6), [Apostasy] </a:t>
            </a:r>
            <a:r>
              <a:rPr lang="en-US" b="0" i="1" baseline="0" dirty="0" smtClean="0"/>
              <a:t>“For it is impossible for those who were once enlightened, and have tasted the heavenly gift, and have become partakers of the Holy Spirit, </a:t>
            </a:r>
            <a:r>
              <a:rPr lang="en-US" b="0" i="1" baseline="30000" dirty="0" smtClean="0"/>
              <a:t>5</a:t>
            </a:r>
            <a:r>
              <a:rPr lang="en-US" b="0" i="1" baseline="0" dirty="0" smtClean="0"/>
              <a:t> and have tasted the good word of God and the powers of the age to come, </a:t>
            </a:r>
            <a:r>
              <a:rPr lang="en-US" b="0" i="1" baseline="30000" dirty="0" smtClean="0"/>
              <a:t>6</a:t>
            </a:r>
            <a:r>
              <a:rPr lang="en-US" b="0" i="1" baseline="0" dirty="0" smtClean="0"/>
              <a:t> if they fall away, to renew them again to repentance, since they crucify again for themselves the Son of God, and put Him to an open shame.”</a:t>
            </a:r>
            <a:endParaRPr lang="en-US" b="1" i="1" baseline="0" dirty="0" smtClean="0"/>
          </a:p>
          <a:p>
            <a:endParaRPr lang="en-US" b="1" i="0" dirty="0"/>
          </a:p>
        </p:txBody>
      </p:sp>
      <p:sp>
        <p:nvSpPr>
          <p:cNvPr id="4" name="Slide Number Placeholder 3"/>
          <p:cNvSpPr>
            <a:spLocks noGrp="1"/>
          </p:cNvSpPr>
          <p:nvPr>
            <p:ph type="sldNum" sz="quarter" idx="10"/>
          </p:nvPr>
        </p:nvSpPr>
        <p:spPr/>
        <p:txBody>
          <a:bodyPr/>
          <a:lstStyle/>
          <a:p>
            <a:fld id="{468C24C4-6799-4916-862F-090AA216D1DD}" type="slidenum">
              <a:rPr lang="en-US" smtClean="0"/>
              <a:t>3</a:t>
            </a:fld>
            <a:endParaRPr lang="en-US"/>
          </a:p>
        </p:txBody>
      </p:sp>
    </p:spTree>
    <p:extLst>
      <p:ext uri="{BB962C8B-B14F-4D97-AF65-F5344CB8AC3E}">
        <p14:creationId xmlns:p14="http://schemas.microsoft.com/office/powerpoint/2010/main" val="2202676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Samson, as before did not intend to stay</a:t>
            </a:r>
            <a:r>
              <a:rPr lang="en-US" b="1" baseline="0" dirty="0" smtClean="0"/>
              <a:t> bound (Judges 16:20-21), READ</a:t>
            </a:r>
          </a:p>
          <a:p>
            <a:pPr marL="0" lvl="0" indent="0">
              <a:buFont typeface="Arial" panose="020B0604020202020204" pitchFamily="34" charset="0"/>
              <a:buNone/>
            </a:pPr>
            <a:endParaRPr lang="en-US" b="1" baseline="0" dirty="0" smtClean="0"/>
          </a:p>
          <a:p>
            <a:pPr marL="0" lvl="0" indent="0">
              <a:buFont typeface="Arial" panose="020B0604020202020204" pitchFamily="34" charset="0"/>
              <a:buNone/>
            </a:pPr>
            <a:r>
              <a:rPr lang="en-US" b="1" baseline="0" dirty="0" smtClean="0"/>
              <a:t>Sin blinds us to reality, (2 Corinthians 4:3-4), </a:t>
            </a:r>
            <a:r>
              <a:rPr lang="en-US" b="0" baseline="0" dirty="0" smtClean="0"/>
              <a:t>“But even if our gospel is veiled, it is </a:t>
            </a:r>
            <a:r>
              <a:rPr lang="en-US" b="0" u="sng" baseline="0" dirty="0" smtClean="0"/>
              <a:t>veiled to those who are perishing</a:t>
            </a:r>
            <a:r>
              <a:rPr lang="en-US" b="0" baseline="0" dirty="0" smtClean="0"/>
              <a:t>, </a:t>
            </a:r>
            <a:r>
              <a:rPr lang="en-US" b="0" baseline="30000" dirty="0" smtClean="0"/>
              <a:t>4</a:t>
            </a:r>
            <a:r>
              <a:rPr lang="en-US" b="0" baseline="0" dirty="0" smtClean="0"/>
              <a:t> </a:t>
            </a:r>
            <a:r>
              <a:rPr lang="en-US" b="0" u="sng" baseline="0" dirty="0" smtClean="0"/>
              <a:t>whose minds the god of this age has blinded, who do not believe</a:t>
            </a:r>
            <a:r>
              <a:rPr lang="en-US" b="0" baseline="0" dirty="0" smtClean="0"/>
              <a:t>, lest the light of the gospel of the glory of Christ, who is the image of God, should shine on them.”</a:t>
            </a:r>
            <a:endParaRPr lang="en-US" b="1" baseline="0" dirty="0" smtClean="0"/>
          </a:p>
          <a:p>
            <a:pPr marL="628650" lvl="1" indent="-171450">
              <a:buFont typeface="Arial" panose="020B0604020202020204" pitchFamily="34" charset="0"/>
              <a:buChar char="•"/>
            </a:pPr>
            <a:endParaRPr lang="en-US" b="1" baseline="0" dirty="0" smtClean="0"/>
          </a:p>
          <a:p>
            <a:pPr marL="0" lvl="0" indent="0">
              <a:buFont typeface="Arial" panose="020B0604020202020204" pitchFamily="34" charset="0"/>
              <a:buNone/>
            </a:pPr>
            <a:r>
              <a:rPr lang="en-US" b="1" baseline="0" dirty="0" smtClean="0"/>
              <a:t>Beware the controlling power of sin!</a:t>
            </a:r>
          </a:p>
          <a:p>
            <a:pPr marL="0" lvl="0" indent="0">
              <a:buFont typeface="Arial" panose="020B0604020202020204" pitchFamily="34" charset="0"/>
              <a:buNone/>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(John 8:34, 31-32),  (34), </a:t>
            </a:r>
            <a:r>
              <a:rPr lang="en-US" b="0" baseline="0" dirty="0" smtClean="0"/>
              <a:t> </a:t>
            </a:r>
            <a:r>
              <a:rPr lang="en-US" b="0" i="1" baseline="0" dirty="0" smtClean="0"/>
              <a:t>“Jesus answered them </a:t>
            </a:r>
            <a:r>
              <a:rPr lang="en-US" b="0" baseline="0" dirty="0" smtClean="0"/>
              <a:t>[Jews who claimed freedom under Abraham], </a:t>
            </a:r>
            <a:r>
              <a:rPr lang="en-US" b="0" i="1" baseline="0" dirty="0" smtClean="0"/>
              <a:t>"Most assuredly, I say to you, whoever commits sin is a slave of sin.”</a:t>
            </a:r>
          </a:p>
          <a:p>
            <a:pPr marL="0" lvl="0" indent="0">
              <a:buFont typeface="Arial" panose="020B0604020202020204" pitchFamily="34" charset="0"/>
              <a:buNone/>
            </a:pPr>
            <a:endParaRPr lang="en-US" b="1" baseline="0" dirty="0" smtClean="0"/>
          </a:p>
          <a:p>
            <a:pPr marL="0" lvl="0" indent="0">
              <a:buFont typeface="Arial" panose="020B0604020202020204" pitchFamily="34" charset="0"/>
              <a:buNone/>
            </a:pPr>
            <a:r>
              <a:rPr lang="en-US" b="1" baseline="0" dirty="0" smtClean="0"/>
              <a:t>(31-32), </a:t>
            </a:r>
            <a:r>
              <a:rPr lang="en-US" b="0" i="1" baseline="0" dirty="0" smtClean="0"/>
              <a:t>“Then Jesus said to those Jews who believed Him, " If you abide in My word, you are My disciples indeed. </a:t>
            </a:r>
            <a:r>
              <a:rPr lang="en-US" b="0" i="1" baseline="30000" dirty="0" smtClean="0"/>
              <a:t>32</a:t>
            </a:r>
            <a:r>
              <a:rPr lang="en-US" b="0" i="1" baseline="0" dirty="0" smtClean="0"/>
              <a:t> And you shall know the truth, and the truth shall make you free."</a:t>
            </a:r>
          </a:p>
        </p:txBody>
      </p:sp>
      <p:sp>
        <p:nvSpPr>
          <p:cNvPr id="4" name="Slide Number Placeholder 3"/>
          <p:cNvSpPr>
            <a:spLocks noGrp="1"/>
          </p:cNvSpPr>
          <p:nvPr>
            <p:ph type="sldNum" sz="quarter" idx="10"/>
          </p:nvPr>
        </p:nvSpPr>
        <p:spPr/>
        <p:txBody>
          <a:bodyPr/>
          <a:lstStyle/>
          <a:p>
            <a:fld id="{468C24C4-6799-4916-862F-090AA216D1DD}" type="slidenum">
              <a:rPr lang="en-US" smtClean="0"/>
              <a:t>4</a:t>
            </a:fld>
            <a:endParaRPr lang="en-US"/>
          </a:p>
        </p:txBody>
      </p:sp>
    </p:spTree>
    <p:extLst>
      <p:ext uri="{BB962C8B-B14F-4D97-AF65-F5344CB8AC3E}">
        <p14:creationId xmlns:p14="http://schemas.microsoft.com/office/powerpoint/2010/main" val="1811952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Samson’s recklessness cost him his sight, his dignity, his strength, his freedom, and ultimately his life </a:t>
            </a:r>
            <a:r>
              <a:rPr lang="en-US" b="1" baseline="0" dirty="0" smtClean="0"/>
              <a:t>(Judges 16:28-30), READ</a:t>
            </a:r>
          </a:p>
          <a:p>
            <a:pPr marL="0" lvl="0" indent="0">
              <a:buFont typeface="Arial" panose="020B0604020202020204" pitchFamily="34" charset="0"/>
              <a:buNone/>
            </a:pPr>
            <a:endParaRPr lang="en-US" b="1" baseline="0" dirty="0" smtClean="0"/>
          </a:p>
          <a:p>
            <a:pPr marL="0" lvl="0" indent="0">
              <a:buFont typeface="Arial" panose="020B0604020202020204" pitchFamily="34" charset="0"/>
              <a:buNone/>
            </a:pPr>
            <a:r>
              <a:rPr lang="en-US" b="1" baseline="0" dirty="0" smtClean="0"/>
              <a:t>(Romans 6:23), </a:t>
            </a:r>
            <a:r>
              <a:rPr lang="en-US" b="0" baseline="0" dirty="0" smtClean="0"/>
              <a:t>“For the wages of sin is death, but the gift of God is eternal life in Christ Jesus our Lord.”</a:t>
            </a:r>
            <a:endParaRPr lang="en-US" b="1" baseline="0" dirty="0" smtClean="0"/>
          </a:p>
          <a:p>
            <a:pPr marL="628650" lvl="1" indent="-171450">
              <a:buFont typeface="Arial" panose="020B0604020202020204" pitchFamily="34" charset="0"/>
              <a:buChar char="•"/>
            </a:pPr>
            <a:endParaRPr lang="en-US" b="1" baseline="0" dirty="0" smtClean="0"/>
          </a:p>
          <a:p>
            <a:pPr marL="0" lvl="0" indent="0">
              <a:buFont typeface="Arial" panose="020B0604020202020204" pitchFamily="34" charset="0"/>
              <a:buNone/>
            </a:pPr>
            <a:r>
              <a:rPr lang="en-US" b="1" baseline="0" dirty="0" smtClean="0"/>
              <a:t>Instead of sin, we must pay the cost of discipleship (to avoid eternal destruction)</a:t>
            </a:r>
          </a:p>
          <a:p>
            <a:pPr marL="0" lvl="0" indent="0">
              <a:buFont typeface="Arial" panose="020B0604020202020204" pitchFamily="34" charset="0"/>
              <a:buNone/>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baseline="0" dirty="0" smtClean="0"/>
              <a:t>(Luke 14:26-33), READ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baseline="0" dirty="0" smtClean="0"/>
              <a:t>Excuses will not be accepted!</a:t>
            </a:r>
          </a:p>
        </p:txBody>
      </p:sp>
      <p:sp>
        <p:nvSpPr>
          <p:cNvPr id="4" name="Slide Number Placeholder 3"/>
          <p:cNvSpPr>
            <a:spLocks noGrp="1"/>
          </p:cNvSpPr>
          <p:nvPr>
            <p:ph type="sldNum" sz="quarter" idx="10"/>
          </p:nvPr>
        </p:nvSpPr>
        <p:spPr/>
        <p:txBody>
          <a:bodyPr/>
          <a:lstStyle/>
          <a:p>
            <a:fld id="{468C24C4-6799-4916-862F-090AA216D1DD}" type="slidenum">
              <a:rPr lang="en-US" smtClean="0"/>
              <a:t>5</a:t>
            </a:fld>
            <a:endParaRPr lang="en-US"/>
          </a:p>
        </p:txBody>
      </p:sp>
    </p:spTree>
    <p:extLst>
      <p:ext uri="{BB962C8B-B14F-4D97-AF65-F5344CB8AC3E}">
        <p14:creationId xmlns:p14="http://schemas.microsoft.com/office/powerpoint/2010/main" val="3639643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1" dirty="0" smtClean="0"/>
              <a:t>(Galatians 2:20), </a:t>
            </a:r>
            <a:r>
              <a:rPr lang="en-US" dirty="0" smtClean="0"/>
              <a:t>“I have been crucified with Christ; it is no longer I who live, but Christ lives in me; and the life which I now live in the flesh I live by faith in the Son of God, who loved me and gave Himself for me.”</a:t>
            </a:r>
            <a:endParaRPr lang="en-US" dirty="0"/>
          </a:p>
        </p:txBody>
      </p:sp>
      <p:sp>
        <p:nvSpPr>
          <p:cNvPr id="4" name="Slide Number Placeholder 3"/>
          <p:cNvSpPr>
            <a:spLocks noGrp="1"/>
          </p:cNvSpPr>
          <p:nvPr>
            <p:ph type="sldNum" sz="quarter" idx="10"/>
          </p:nvPr>
        </p:nvSpPr>
        <p:spPr/>
        <p:txBody>
          <a:bodyPr/>
          <a:lstStyle/>
          <a:p>
            <a:fld id="{468C24C4-6799-4916-862F-090AA216D1DD}" type="slidenum">
              <a:rPr lang="en-US" smtClean="0"/>
              <a:t>6</a:t>
            </a:fld>
            <a:endParaRPr lang="en-US"/>
          </a:p>
        </p:txBody>
      </p:sp>
    </p:spTree>
    <p:extLst>
      <p:ext uri="{BB962C8B-B14F-4D97-AF65-F5344CB8AC3E}">
        <p14:creationId xmlns:p14="http://schemas.microsoft.com/office/powerpoint/2010/main" val="392404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BFF492-ADB8-498D-B66A-ABBFBBCF472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308283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BFF492-ADB8-498D-B66A-ABBFBBCF472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406573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BFF492-ADB8-498D-B66A-ABBFBBCF472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156996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BFF492-ADB8-498D-B66A-ABBFBBCF472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310351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FF492-ADB8-498D-B66A-ABBFBBCF472B}"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178257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BFF492-ADB8-498D-B66A-ABBFBBCF472B}"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209513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BFF492-ADB8-498D-B66A-ABBFBBCF472B}"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243381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BFF492-ADB8-498D-B66A-ABBFBBCF472B}"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296524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FF492-ADB8-498D-B66A-ABBFBBCF472B}"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413865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FF492-ADB8-498D-B66A-ABBFBBCF472B}"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342317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FF492-ADB8-498D-B66A-ABBFBBCF472B}"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0D822-890E-491A-93F3-65B89DB0B92D}" type="slidenum">
              <a:rPr lang="en-US" smtClean="0"/>
              <a:t>‹#›</a:t>
            </a:fld>
            <a:endParaRPr lang="en-US"/>
          </a:p>
        </p:txBody>
      </p:sp>
    </p:spTree>
    <p:extLst>
      <p:ext uri="{BB962C8B-B14F-4D97-AF65-F5344CB8AC3E}">
        <p14:creationId xmlns:p14="http://schemas.microsoft.com/office/powerpoint/2010/main" val="70875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FF492-ADB8-498D-B66A-ABBFBBCF472B}" type="datetimeFigureOut">
              <a:rPr lang="en-US" smtClean="0"/>
              <a:t>12/4/2015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0D822-890E-491A-93F3-65B89DB0B92D}" type="slidenum">
              <a:rPr lang="en-US" smtClean="0"/>
              <a:t>‹#›</a:t>
            </a:fld>
            <a:endParaRPr lang="en-US"/>
          </a:p>
        </p:txBody>
      </p:sp>
    </p:spTree>
    <p:extLst>
      <p:ext uri="{BB962C8B-B14F-4D97-AF65-F5344CB8AC3E}">
        <p14:creationId xmlns:p14="http://schemas.microsoft.com/office/powerpoint/2010/main" val="449749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597380">
            <a:off x="-275665" y="229879"/>
            <a:ext cx="4397188" cy="2523011"/>
          </a:xfrm>
        </p:spPr>
        <p:txBody>
          <a:bodyPr>
            <a:normAutofit fontScale="90000"/>
          </a:bodyPr>
          <a:lstStyle/>
          <a:p>
            <a:r>
              <a:rPr lang="en-US" dirty="0" smtClean="0">
                <a:latin typeface="Arial Rounded MT Bold" panose="020F0704030504030204" pitchFamily="34" charset="0"/>
              </a:rPr>
              <a:t>the</a:t>
            </a:r>
            <a:br>
              <a:rPr lang="en-US" dirty="0" smtClean="0">
                <a:latin typeface="Arial Rounded MT Bold" panose="020F0704030504030204" pitchFamily="34" charset="0"/>
              </a:rPr>
            </a:br>
            <a:r>
              <a:rPr lang="en-US" dirty="0" smtClean="0">
                <a:latin typeface="Arial Rounded MT Bold" panose="020F0704030504030204" pitchFamily="34" charset="0"/>
              </a:rPr>
              <a:t>high cost</a:t>
            </a:r>
            <a:br>
              <a:rPr lang="en-US" dirty="0" smtClean="0">
                <a:latin typeface="Arial Rounded MT Bold" panose="020F0704030504030204" pitchFamily="34" charset="0"/>
              </a:rPr>
            </a:br>
            <a:r>
              <a:rPr lang="en-US" dirty="0" smtClean="0">
                <a:latin typeface="Arial Rounded MT Bold" panose="020F0704030504030204" pitchFamily="34" charset="0"/>
              </a:rPr>
              <a:t>of</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2084294" y="1800667"/>
            <a:ext cx="6858000" cy="3926542"/>
          </a:xfrm>
        </p:spPr>
        <p:txBody>
          <a:bodyPr>
            <a:noAutofit/>
          </a:bodyPr>
          <a:lstStyle/>
          <a:p>
            <a:r>
              <a:rPr lang="en-US" sz="30000" b="1" dirty="0" smtClean="0">
                <a:solidFill>
                  <a:srgbClr val="C00000"/>
                </a:solidFill>
                <a:effectLst>
                  <a:outerShdw blurRad="38100" dist="38100" dir="2700000" algn="tl">
                    <a:srgbClr val="000000">
                      <a:alpha val="43137"/>
                    </a:srgbClr>
                  </a:outerShdw>
                </a:effectLst>
                <a:latin typeface="Chiller" panose="04020404031007020602" pitchFamily="82" charset="0"/>
              </a:rPr>
              <a:t>SIN</a:t>
            </a:r>
            <a:endParaRPr lang="en-US" sz="30000" b="1" dirty="0">
              <a:solidFill>
                <a:srgbClr val="C00000"/>
              </a:solidFill>
              <a:effectLst>
                <a:outerShdw blurRad="38100" dist="38100" dir="2700000" algn="tl">
                  <a:srgbClr val="000000">
                    <a:alpha val="43137"/>
                  </a:srgbClr>
                </a:outerShdw>
              </a:effectLst>
              <a:latin typeface="Chiller" panose="04020404031007020602" pitchFamily="82" charset="0"/>
            </a:endParaRPr>
          </a:p>
        </p:txBody>
      </p:sp>
      <p:sp>
        <p:nvSpPr>
          <p:cNvPr id="4" name="TextBox 3"/>
          <p:cNvSpPr txBox="1"/>
          <p:nvPr/>
        </p:nvSpPr>
        <p:spPr>
          <a:xfrm>
            <a:off x="578223" y="5525502"/>
            <a:ext cx="3213700" cy="646331"/>
          </a:xfrm>
          <a:prstGeom prst="rect">
            <a:avLst/>
          </a:prstGeom>
          <a:solidFill>
            <a:schemeClr val="tx1"/>
          </a:solidFill>
        </p:spPr>
        <p:txBody>
          <a:bodyPr wrap="none" rtlCol="0">
            <a:spAutoFit/>
          </a:bodyPr>
          <a:lstStyle/>
          <a:p>
            <a:r>
              <a:rPr lang="en-US" sz="3600" dirty="0" smtClean="0">
                <a:solidFill>
                  <a:schemeClr val="bg1"/>
                </a:solidFill>
              </a:rPr>
              <a:t>Judges 16:28-30</a:t>
            </a:r>
            <a:endParaRPr lang="en-US" sz="3600" dirty="0">
              <a:solidFill>
                <a:schemeClr val="bg1"/>
              </a:solidFill>
            </a:endParaRPr>
          </a:p>
        </p:txBody>
      </p:sp>
    </p:spTree>
    <p:extLst>
      <p:ext uri="{BB962C8B-B14F-4D97-AF65-F5344CB8AC3E}">
        <p14:creationId xmlns:p14="http://schemas.microsoft.com/office/powerpoint/2010/main" val="4014202708"/>
      </p:ext>
    </p:extLst>
  </p:cSld>
  <p:clrMapOvr>
    <a:masterClrMapping/>
  </p:clrMapOvr>
  <mc:AlternateContent xmlns:mc="http://schemas.openxmlformats.org/markup-compatibility/2006">
    <mc:Choice xmlns:p14="http://schemas.microsoft.com/office/powerpoint/2010/main" Requires="p14">
      <p:transition spd="med">
        <p14:prism/>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223" y="2763520"/>
            <a:ext cx="8098417" cy="1473319"/>
          </a:xfrm>
        </p:spPr>
        <p:txBody>
          <a:bodyPr>
            <a:normAutofit/>
          </a:bodyPr>
          <a:lstStyle/>
          <a:p>
            <a:r>
              <a:rPr lang="en-US" sz="4400" dirty="0" smtClean="0">
                <a:latin typeface="Arial Rounded MT Bold" panose="020F0704030504030204" pitchFamily="34" charset="0"/>
              </a:rPr>
              <a:t>Never delivers on</a:t>
            </a:r>
            <a:br>
              <a:rPr lang="en-US" sz="4400" dirty="0" smtClean="0">
                <a:latin typeface="Arial Rounded MT Bold" panose="020F0704030504030204" pitchFamily="34" charset="0"/>
              </a:rPr>
            </a:br>
            <a:r>
              <a:rPr lang="en-US" sz="4400" dirty="0" smtClean="0">
                <a:latin typeface="Arial Rounded MT Bold" panose="020F0704030504030204" pitchFamily="34" charset="0"/>
              </a:rPr>
              <a:t>what it offers…</a:t>
            </a:r>
            <a:endParaRPr lang="en-US" sz="44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rot="20941058">
            <a:off x="1367182" y="371296"/>
            <a:ext cx="3109911" cy="1877253"/>
          </a:xfrm>
        </p:spPr>
        <p:txBody>
          <a:bodyPr>
            <a:noAutofit/>
          </a:bodyPr>
          <a:lstStyle/>
          <a:p>
            <a:r>
              <a:rPr lang="en-US" sz="15000" b="1" dirty="0" smtClean="0">
                <a:solidFill>
                  <a:srgbClr val="C00000"/>
                </a:solidFill>
                <a:effectLst>
                  <a:outerShdw blurRad="38100" dist="38100" dir="2700000" algn="tl">
                    <a:srgbClr val="000000">
                      <a:alpha val="43137"/>
                    </a:srgbClr>
                  </a:outerShdw>
                </a:effectLst>
                <a:latin typeface="Chiller" panose="04020404031007020602" pitchFamily="82" charset="0"/>
              </a:rPr>
              <a:t>SIN</a:t>
            </a:r>
            <a:endParaRPr lang="en-US" sz="15000" b="1" dirty="0">
              <a:solidFill>
                <a:srgbClr val="C00000"/>
              </a:solidFill>
              <a:effectLst>
                <a:outerShdw blurRad="38100" dist="38100" dir="2700000" algn="tl">
                  <a:srgbClr val="000000">
                    <a:alpha val="43137"/>
                  </a:srgbClr>
                </a:outerShdw>
              </a:effectLst>
              <a:latin typeface="Chiller" panose="04020404031007020602" pitchFamily="82" charset="0"/>
            </a:endParaRPr>
          </a:p>
        </p:txBody>
      </p:sp>
      <p:sp>
        <p:nvSpPr>
          <p:cNvPr id="4" name="TextBox 3"/>
          <p:cNvSpPr txBox="1"/>
          <p:nvPr/>
        </p:nvSpPr>
        <p:spPr>
          <a:xfrm>
            <a:off x="1573902" y="5423902"/>
            <a:ext cx="6107058" cy="646331"/>
          </a:xfrm>
          <a:prstGeom prst="rect">
            <a:avLst/>
          </a:prstGeom>
          <a:solidFill>
            <a:schemeClr val="tx1"/>
          </a:solidFill>
        </p:spPr>
        <p:txBody>
          <a:bodyPr wrap="square" rtlCol="0">
            <a:spAutoFit/>
          </a:bodyPr>
          <a:lstStyle/>
          <a:p>
            <a:r>
              <a:rPr lang="en-US" sz="3600" dirty="0" smtClean="0">
                <a:solidFill>
                  <a:schemeClr val="bg1"/>
                </a:solidFill>
              </a:rPr>
              <a:t>Hebrews 11:25; 2 Peter 2:17-19</a:t>
            </a:r>
            <a:endParaRPr lang="en-US" sz="3600" dirty="0">
              <a:solidFill>
                <a:schemeClr val="bg1"/>
              </a:solidFill>
            </a:endParaRPr>
          </a:p>
        </p:txBody>
      </p:sp>
    </p:spTree>
    <p:extLst>
      <p:ext uri="{BB962C8B-B14F-4D97-AF65-F5344CB8AC3E}">
        <p14:creationId xmlns:p14="http://schemas.microsoft.com/office/powerpoint/2010/main" val="1594820984"/>
      </p:ext>
    </p:extLst>
  </p:cSld>
  <p:clrMapOvr>
    <a:masterClrMapping/>
  </p:clrMapOvr>
  <mc:AlternateContent xmlns:mc="http://schemas.openxmlformats.org/markup-compatibility/2006">
    <mc:Choice xmlns:p14="http://schemas.microsoft.com/office/powerpoint/2010/main" Requires="p14">
      <p:transition spd="med">
        <p14:prism/>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223" y="2722880"/>
            <a:ext cx="8098417" cy="1513959"/>
          </a:xfrm>
        </p:spPr>
        <p:txBody>
          <a:bodyPr>
            <a:normAutofit/>
          </a:bodyPr>
          <a:lstStyle/>
          <a:p>
            <a:r>
              <a:rPr lang="en-US" sz="4400" dirty="0" smtClean="0">
                <a:latin typeface="Arial Rounded MT Bold" panose="020F0704030504030204" pitchFamily="34" charset="0"/>
              </a:rPr>
              <a:t>Will always take you farther than you want to go…</a:t>
            </a:r>
            <a:endParaRPr lang="en-US" sz="44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rot="20941058">
            <a:off x="1367182" y="371296"/>
            <a:ext cx="3109911" cy="1877253"/>
          </a:xfrm>
        </p:spPr>
        <p:txBody>
          <a:bodyPr>
            <a:noAutofit/>
          </a:bodyPr>
          <a:lstStyle/>
          <a:p>
            <a:r>
              <a:rPr lang="en-US" sz="15000" b="1" dirty="0" smtClean="0">
                <a:solidFill>
                  <a:srgbClr val="C00000"/>
                </a:solidFill>
                <a:effectLst>
                  <a:outerShdw blurRad="38100" dist="38100" dir="2700000" algn="tl">
                    <a:srgbClr val="000000">
                      <a:alpha val="43137"/>
                    </a:srgbClr>
                  </a:outerShdw>
                </a:effectLst>
                <a:latin typeface="Chiller" panose="04020404031007020602" pitchFamily="82" charset="0"/>
              </a:rPr>
              <a:t>SIN</a:t>
            </a:r>
            <a:endParaRPr lang="en-US" sz="15000" b="1" dirty="0">
              <a:solidFill>
                <a:srgbClr val="C00000"/>
              </a:solidFill>
              <a:effectLst>
                <a:outerShdw blurRad="38100" dist="38100" dir="2700000" algn="tl">
                  <a:srgbClr val="000000">
                    <a:alpha val="43137"/>
                  </a:srgbClr>
                </a:outerShdw>
              </a:effectLst>
              <a:latin typeface="Chiller" panose="04020404031007020602" pitchFamily="82" charset="0"/>
            </a:endParaRPr>
          </a:p>
        </p:txBody>
      </p:sp>
      <p:sp>
        <p:nvSpPr>
          <p:cNvPr id="4" name="TextBox 3"/>
          <p:cNvSpPr txBox="1"/>
          <p:nvPr/>
        </p:nvSpPr>
        <p:spPr>
          <a:xfrm>
            <a:off x="1216844" y="4915902"/>
            <a:ext cx="6786880" cy="1200329"/>
          </a:xfrm>
          <a:prstGeom prst="rect">
            <a:avLst/>
          </a:prstGeom>
          <a:solidFill>
            <a:schemeClr val="tx1"/>
          </a:solidFill>
        </p:spPr>
        <p:txBody>
          <a:bodyPr wrap="square" rtlCol="0">
            <a:spAutoFit/>
          </a:bodyPr>
          <a:lstStyle/>
          <a:p>
            <a:pPr algn="ctr"/>
            <a:r>
              <a:rPr lang="en-US" sz="3600" dirty="0" smtClean="0">
                <a:solidFill>
                  <a:schemeClr val="bg1"/>
                </a:solidFill>
              </a:rPr>
              <a:t>Judges 16:15-17; Proverbs 1:10-16</a:t>
            </a:r>
          </a:p>
          <a:p>
            <a:pPr algn="ctr"/>
            <a:r>
              <a:rPr lang="en-US" sz="3600" dirty="0" smtClean="0">
                <a:solidFill>
                  <a:schemeClr val="bg1"/>
                </a:solidFill>
              </a:rPr>
              <a:t>2 Timothy 3:13; Hebrews 6:4-6</a:t>
            </a:r>
            <a:endParaRPr lang="en-US" sz="3600" dirty="0">
              <a:solidFill>
                <a:schemeClr val="bg1"/>
              </a:solidFill>
            </a:endParaRPr>
          </a:p>
        </p:txBody>
      </p:sp>
    </p:spTree>
    <p:extLst>
      <p:ext uri="{BB962C8B-B14F-4D97-AF65-F5344CB8AC3E}">
        <p14:creationId xmlns:p14="http://schemas.microsoft.com/office/powerpoint/2010/main" val="58671578"/>
      </p:ext>
    </p:extLst>
  </p:cSld>
  <p:clrMapOvr>
    <a:masterClrMapping/>
  </p:clrMapOvr>
  <mc:AlternateContent xmlns:mc="http://schemas.openxmlformats.org/markup-compatibility/2006">
    <mc:Choice xmlns:p14="http://schemas.microsoft.com/office/powerpoint/2010/main" Requires="p14">
      <p:transition spd="med">
        <p14:prism/>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223" y="2722880"/>
            <a:ext cx="8098417" cy="1513959"/>
          </a:xfrm>
        </p:spPr>
        <p:txBody>
          <a:bodyPr>
            <a:normAutofit/>
          </a:bodyPr>
          <a:lstStyle/>
          <a:p>
            <a:r>
              <a:rPr lang="en-US" sz="4400" dirty="0" smtClean="0">
                <a:latin typeface="Arial Rounded MT Bold" panose="020F0704030504030204" pitchFamily="34" charset="0"/>
              </a:rPr>
              <a:t>Will always keep you longer than you want to stay…</a:t>
            </a:r>
            <a:endParaRPr lang="en-US" sz="44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rot="20941058">
            <a:off x="1367182" y="371296"/>
            <a:ext cx="3109911" cy="1877253"/>
          </a:xfrm>
        </p:spPr>
        <p:txBody>
          <a:bodyPr>
            <a:noAutofit/>
          </a:bodyPr>
          <a:lstStyle/>
          <a:p>
            <a:r>
              <a:rPr lang="en-US" sz="15000" b="1" dirty="0" smtClean="0">
                <a:solidFill>
                  <a:srgbClr val="C00000"/>
                </a:solidFill>
                <a:effectLst>
                  <a:outerShdw blurRad="38100" dist="38100" dir="2700000" algn="tl">
                    <a:srgbClr val="000000">
                      <a:alpha val="43137"/>
                    </a:srgbClr>
                  </a:outerShdw>
                </a:effectLst>
                <a:latin typeface="Chiller" panose="04020404031007020602" pitchFamily="82" charset="0"/>
              </a:rPr>
              <a:t>SIN</a:t>
            </a:r>
            <a:endParaRPr lang="en-US" sz="15000" b="1" dirty="0">
              <a:solidFill>
                <a:srgbClr val="C00000"/>
              </a:solidFill>
              <a:effectLst>
                <a:outerShdw blurRad="38100" dist="38100" dir="2700000" algn="tl">
                  <a:srgbClr val="000000">
                    <a:alpha val="43137"/>
                  </a:srgbClr>
                </a:outerShdw>
              </a:effectLst>
              <a:latin typeface="Chiller" panose="04020404031007020602" pitchFamily="82" charset="0"/>
            </a:endParaRPr>
          </a:p>
        </p:txBody>
      </p:sp>
      <p:sp>
        <p:nvSpPr>
          <p:cNvPr id="4" name="TextBox 3"/>
          <p:cNvSpPr txBox="1"/>
          <p:nvPr/>
        </p:nvSpPr>
        <p:spPr>
          <a:xfrm>
            <a:off x="1045029" y="4915902"/>
            <a:ext cx="7141028" cy="1200329"/>
          </a:xfrm>
          <a:prstGeom prst="rect">
            <a:avLst/>
          </a:prstGeom>
          <a:solidFill>
            <a:schemeClr val="tx1"/>
          </a:solidFill>
        </p:spPr>
        <p:txBody>
          <a:bodyPr wrap="square" rtlCol="0">
            <a:spAutoFit/>
          </a:bodyPr>
          <a:lstStyle/>
          <a:p>
            <a:pPr algn="ctr"/>
            <a:r>
              <a:rPr lang="en-US" sz="3600" dirty="0" smtClean="0">
                <a:solidFill>
                  <a:schemeClr val="bg1"/>
                </a:solidFill>
              </a:rPr>
              <a:t>Judges 16:20-21; 2 Corinthians 4:3-4</a:t>
            </a:r>
          </a:p>
          <a:p>
            <a:pPr algn="ctr"/>
            <a:r>
              <a:rPr lang="en-US" sz="3600" dirty="0" smtClean="0">
                <a:solidFill>
                  <a:schemeClr val="bg1"/>
                </a:solidFill>
              </a:rPr>
              <a:t>John 8:34, 31-32</a:t>
            </a:r>
            <a:endParaRPr lang="en-US" sz="3600" dirty="0">
              <a:solidFill>
                <a:schemeClr val="bg1"/>
              </a:solidFill>
            </a:endParaRPr>
          </a:p>
        </p:txBody>
      </p:sp>
    </p:spTree>
    <p:extLst>
      <p:ext uri="{BB962C8B-B14F-4D97-AF65-F5344CB8AC3E}">
        <p14:creationId xmlns:p14="http://schemas.microsoft.com/office/powerpoint/2010/main" val="828276234"/>
      </p:ext>
    </p:extLst>
  </p:cSld>
  <p:clrMapOvr>
    <a:masterClrMapping/>
  </p:clrMapOvr>
  <mc:AlternateContent xmlns:mc="http://schemas.openxmlformats.org/markup-compatibility/2006">
    <mc:Choice xmlns:p14="http://schemas.microsoft.com/office/powerpoint/2010/main" Requires="p14">
      <p:transition spd="med">
        <p14:prism/>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223" y="2722880"/>
            <a:ext cx="8098417" cy="1513959"/>
          </a:xfrm>
        </p:spPr>
        <p:txBody>
          <a:bodyPr>
            <a:normAutofit/>
          </a:bodyPr>
          <a:lstStyle/>
          <a:p>
            <a:r>
              <a:rPr lang="en-US" sz="4400" dirty="0" smtClean="0">
                <a:latin typeface="Arial Rounded MT Bold" panose="020F0704030504030204" pitchFamily="34" charset="0"/>
              </a:rPr>
              <a:t>Will always cost you more than you intended to pay…</a:t>
            </a:r>
            <a:endParaRPr lang="en-US" sz="4400"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rot="20941058">
            <a:off x="1367182" y="371296"/>
            <a:ext cx="3109911" cy="1877253"/>
          </a:xfrm>
        </p:spPr>
        <p:txBody>
          <a:bodyPr>
            <a:noAutofit/>
          </a:bodyPr>
          <a:lstStyle/>
          <a:p>
            <a:r>
              <a:rPr lang="en-US" sz="15000" b="1" dirty="0" smtClean="0">
                <a:solidFill>
                  <a:srgbClr val="C00000"/>
                </a:solidFill>
                <a:effectLst>
                  <a:outerShdw blurRad="38100" dist="38100" dir="2700000" algn="tl">
                    <a:srgbClr val="000000">
                      <a:alpha val="43137"/>
                    </a:srgbClr>
                  </a:outerShdw>
                </a:effectLst>
                <a:latin typeface="Chiller" panose="04020404031007020602" pitchFamily="82" charset="0"/>
              </a:rPr>
              <a:t>SIN</a:t>
            </a:r>
            <a:endParaRPr lang="en-US" sz="15000" b="1" dirty="0">
              <a:solidFill>
                <a:srgbClr val="C00000"/>
              </a:solidFill>
              <a:effectLst>
                <a:outerShdw blurRad="38100" dist="38100" dir="2700000" algn="tl">
                  <a:srgbClr val="000000">
                    <a:alpha val="43137"/>
                  </a:srgbClr>
                </a:outerShdw>
              </a:effectLst>
              <a:latin typeface="Chiller" panose="04020404031007020602" pitchFamily="82" charset="0"/>
            </a:endParaRPr>
          </a:p>
        </p:txBody>
      </p:sp>
      <p:sp>
        <p:nvSpPr>
          <p:cNvPr id="4" name="TextBox 3"/>
          <p:cNvSpPr txBox="1"/>
          <p:nvPr/>
        </p:nvSpPr>
        <p:spPr>
          <a:xfrm>
            <a:off x="1216844" y="4915902"/>
            <a:ext cx="6786880" cy="1200329"/>
          </a:xfrm>
          <a:prstGeom prst="rect">
            <a:avLst/>
          </a:prstGeom>
          <a:solidFill>
            <a:schemeClr val="tx1"/>
          </a:solidFill>
        </p:spPr>
        <p:txBody>
          <a:bodyPr wrap="square" rtlCol="0">
            <a:spAutoFit/>
          </a:bodyPr>
          <a:lstStyle/>
          <a:p>
            <a:pPr algn="ctr"/>
            <a:r>
              <a:rPr lang="en-US" sz="3600" dirty="0" smtClean="0">
                <a:solidFill>
                  <a:schemeClr val="bg1"/>
                </a:solidFill>
              </a:rPr>
              <a:t>Judges 16:28-30; Romans 6:23</a:t>
            </a:r>
          </a:p>
          <a:p>
            <a:pPr algn="ctr"/>
            <a:r>
              <a:rPr lang="en-US" sz="3600" dirty="0" smtClean="0">
                <a:solidFill>
                  <a:schemeClr val="bg1"/>
                </a:solidFill>
              </a:rPr>
              <a:t>Luke 14:26-33</a:t>
            </a:r>
            <a:endParaRPr lang="en-US" sz="3600" dirty="0">
              <a:solidFill>
                <a:schemeClr val="bg1"/>
              </a:solidFill>
            </a:endParaRPr>
          </a:p>
        </p:txBody>
      </p:sp>
    </p:spTree>
    <p:extLst>
      <p:ext uri="{BB962C8B-B14F-4D97-AF65-F5344CB8AC3E}">
        <p14:creationId xmlns:p14="http://schemas.microsoft.com/office/powerpoint/2010/main" val="672867744"/>
      </p:ext>
    </p:extLst>
  </p:cSld>
  <p:clrMapOvr>
    <a:masterClrMapping/>
  </p:clrMapOvr>
  <mc:AlternateContent xmlns:mc="http://schemas.openxmlformats.org/markup-compatibility/2006">
    <mc:Choice xmlns:p14="http://schemas.microsoft.com/office/powerpoint/2010/main" Requires="p14">
      <p:transition spd="med">
        <p14:prism/>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514" y="2747327"/>
            <a:ext cx="8077200" cy="2260100"/>
          </a:xfrm>
        </p:spPr>
        <p:txBody>
          <a:bodyPr anchor="t">
            <a:normAutofit/>
          </a:bodyPr>
          <a:lstStyle/>
          <a:p>
            <a:r>
              <a:rPr lang="en-US" sz="4800" dirty="0" smtClean="0">
                <a:latin typeface="Arial Rounded MT Bold" panose="020F0704030504030204" pitchFamily="34" charset="0"/>
              </a:rPr>
              <a:t>The cost of sin is too high!</a:t>
            </a:r>
            <a:r>
              <a:rPr lang="en-US" sz="4000" dirty="0" smtClean="0">
                <a:latin typeface="+mn-lt"/>
              </a:rPr>
              <a:t/>
            </a:r>
            <a:br>
              <a:rPr lang="en-US" sz="4000" dirty="0" smtClean="0">
                <a:latin typeface="+mn-lt"/>
              </a:rPr>
            </a:br>
            <a:r>
              <a:rPr lang="en-US" sz="800" dirty="0">
                <a:latin typeface="+mn-lt"/>
              </a:rPr>
              <a:t/>
            </a:r>
            <a:br>
              <a:rPr lang="en-US" sz="800" dirty="0">
                <a:latin typeface="+mn-lt"/>
              </a:rPr>
            </a:br>
            <a:r>
              <a:rPr lang="en-US" sz="800" dirty="0">
                <a:latin typeface="+mn-lt"/>
              </a:rPr>
              <a:t/>
            </a:r>
            <a:br>
              <a:rPr lang="en-US" sz="800" dirty="0">
                <a:latin typeface="+mn-lt"/>
              </a:rPr>
            </a:br>
            <a:r>
              <a:rPr lang="en-US" sz="800" dirty="0" smtClean="0">
                <a:latin typeface="+mn-lt"/>
              </a:rPr>
              <a:t/>
            </a:r>
            <a:br>
              <a:rPr lang="en-US" sz="800" dirty="0" smtClean="0">
                <a:latin typeface="+mn-lt"/>
              </a:rPr>
            </a:br>
            <a:r>
              <a:rPr lang="en-US" sz="3600" dirty="0" smtClean="0">
                <a:latin typeface="+mn-lt"/>
              </a:rPr>
              <a:t>Instead, determine (as Paul did)</a:t>
            </a:r>
            <a:br>
              <a:rPr lang="en-US" sz="3600" dirty="0" smtClean="0">
                <a:latin typeface="+mn-lt"/>
              </a:rPr>
            </a:br>
            <a:r>
              <a:rPr lang="en-US" sz="3600" dirty="0" smtClean="0">
                <a:latin typeface="+mn-lt"/>
              </a:rPr>
              <a:t>to live for Christ!</a:t>
            </a:r>
            <a:endParaRPr lang="en-US" sz="3600" dirty="0">
              <a:effectLst>
                <a:outerShdw blurRad="38100" dist="38100" dir="2700000" algn="tl">
                  <a:srgbClr val="000000">
                    <a:alpha val="43137"/>
                  </a:srgbClr>
                </a:outerShdw>
              </a:effectLst>
              <a:latin typeface="+mn-lt"/>
            </a:endParaRPr>
          </a:p>
        </p:txBody>
      </p:sp>
      <p:sp>
        <p:nvSpPr>
          <p:cNvPr id="3" name="Subtitle 2"/>
          <p:cNvSpPr>
            <a:spLocks noGrp="1"/>
          </p:cNvSpPr>
          <p:nvPr>
            <p:ph type="subTitle" idx="1"/>
          </p:nvPr>
        </p:nvSpPr>
        <p:spPr>
          <a:xfrm rot="20800985">
            <a:off x="112094" y="407295"/>
            <a:ext cx="5517777" cy="1617447"/>
          </a:xfrm>
        </p:spPr>
        <p:txBody>
          <a:bodyPr>
            <a:noAutofit/>
          </a:bodyPr>
          <a:lstStyle/>
          <a:p>
            <a:r>
              <a:rPr lang="en-US" sz="12500" b="1" dirty="0" smtClean="0">
                <a:solidFill>
                  <a:srgbClr val="C00000"/>
                </a:solidFill>
                <a:effectLst>
                  <a:outerShdw blurRad="38100" dist="38100" dir="2700000" algn="tl">
                    <a:srgbClr val="000000">
                      <a:alpha val="43137"/>
                    </a:srgbClr>
                  </a:outerShdw>
                </a:effectLst>
                <a:latin typeface="Chiller" panose="04020404031007020602" pitchFamily="82" charset="0"/>
              </a:rPr>
              <a:t>Conclusion</a:t>
            </a:r>
            <a:endParaRPr lang="en-US" sz="12500" b="1" dirty="0">
              <a:solidFill>
                <a:srgbClr val="C00000"/>
              </a:solidFill>
              <a:effectLst>
                <a:outerShdw blurRad="38100" dist="38100" dir="2700000" algn="tl">
                  <a:srgbClr val="000000">
                    <a:alpha val="43137"/>
                  </a:srgbClr>
                </a:outerShdw>
              </a:effectLst>
              <a:latin typeface="Chiller" panose="04020404031007020602" pitchFamily="82" charset="0"/>
            </a:endParaRPr>
          </a:p>
        </p:txBody>
      </p:sp>
      <p:sp>
        <p:nvSpPr>
          <p:cNvPr id="4" name="TextBox 3"/>
          <p:cNvSpPr txBox="1"/>
          <p:nvPr/>
        </p:nvSpPr>
        <p:spPr>
          <a:xfrm>
            <a:off x="1045029" y="5483376"/>
            <a:ext cx="7053941" cy="830997"/>
          </a:xfrm>
          <a:prstGeom prst="rect">
            <a:avLst/>
          </a:prstGeom>
          <a:solidFill>
            <a:schemeClr val="tx1"/>
          </a:solidFill>
        </p:spPr>
        <p:txBody>
          <a:bodyPr wrap="square" rtlCol="0">
            <a:spAutoFit/>
          </a:bodyPr>
          <a:lstStyle/>
          <a:p>
            <a:pPr algn="ctr"/>
            <a:r>
              <a:rPr lang="en-US" sz="4800" cap="small" dirty="0" smtClean="0">
                <a:solidFill>
                  <a:schemeClr val="bg1"/>
                </a:solidFill>
                <a:latin typeface="Arial Rounded MT Bold" panose="020F0704030504030204" pitchFamily="34" charset="0"/>
              </a:rPr>
              <a:t>Galatians 2:20</a:t>
            </a:r>
            <a:endParaRPr lang="en-US" sz="4800" cap="small"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4055147764"/>
      </p:ext>
    </p:extLst>
  </p:cSld>
  <p:clrMapOvr>
    <a:masterClrMapping/>
  </p:clrMapOvr>
  <mc:AlternateContent xmlns:mc="http://schemas.openxmlformats.org/markup-compatibility/2006">
    <mc:Choice xmlns:p14="http://schemas.microsoft.com/office/powerpoint/2010/main" Requires="p14">
      <p:transition spd="med">
        <p14:prism/>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875</Words>
  <Application>Microsoft Office PowerPoint</Application>
  <PresentationFormat>On-screen Show (4:3)</PresentationFormat>
  <Paragraphs>69</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Chiller</vt:lpstr>
      <vt:lpstr>Office Theme</vt:lpstr>
      <vt:lpstr>the high cost of</vt:lpstr>
      <vt:lpstr>Never delivers on what it offers…</vt:lpstr>
      <vt:lpstr>Will always take you farther than you want to go…</vt:lpstr>
      <vt:lpstr>Will always keep you longer than you want to stay…</vt:lpstr>
      <vt:lpstr>Will always cost you more than you intended to pay…</vt:lpstr>
      <vt:lpstr>The cost of sin is too high!    Instead, determine (as Paul did) to live for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dc:title>
  <dc:creator>Stan Cox</dc:creator>
  <cp:lastModifiedBy>Stan Cox</cp:lastModifiedBy>
  <cp:revision>13</cp:revision>
  <dcterms:created xsi:type="dcterms:W3CDTF">2015-12-04T18:17:27Z</dcterms:created>
  <dcterms:modified xsi:type="dcterms:W3CDTF">2015-12-04T19:41:43Z</dcterms:modified>
</cp:coreProperties>
</file>